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4" r:id="rId2"/>
    <p:sldId id="295" r:id="rId3"/>
    <p:sldId id="296" r:id="rId4"/>
    <p:sldId id="313" r:id="rId5"/>
    <p:sldId id="314" r:id="rId6"/>
    <p:sldId id="315" r:id="rId7"/>
    <p:sldId id="261" r:id="rId8"/>
    <p:sldId id="303" r:id="rId9"/>
    <p:sldId id="304" r:id="rId10"/>
    <p:sldId id="305" r:id="rId11"/>
    <p:sldId id="306" r:id="rId12"/>
    <p:sldId id="311" r:id="rId13"/>
    <p:sldId id="307" r:id="rId14"/>
    <p:sldId id="308" r:id="rId15"/>
    <p:sldId id="309" r:id="rId16"/>
    <p:sldId id="310" r:id="rId17"/>
    <p:sldId id="267" r:id="rId18"/>
    <p:sldId id="274" r:id="rId19"/>
    <p:sldId id="275" r:id="rId20"/>
    <p:sldId id="276" r:id="rId21"/>
    <p:sldId id="277" r:id="rId22"/>
    <p:sldId id="278" r:id="rId23"/>
    <p:sldId id="279" r:id="rId24"/>
    <p:sldId id="301" r:id="rId25"/>
    <p:sldId id="282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B9563-72DE-184A-8DA1-D9E207CFA154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6EF28-26F8-2D4A-8CE3-E33CE01FA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4EF8A-1066-FF49-8513-01DC11E67B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2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1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8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4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6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0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5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7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064A2-3D1C-0240-B6EE-474921FA8F7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9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ppal2@emory.edu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kuppal2/xMWAS/upload/master/example_manual_tutoria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2.png"/><Relationship Id="rId5" Type="http://schemas.openxmlformats.org/officeDocument/2006/relationships/package" Target="../embeddings/Microsoft_Excel_Sheet2.xlsx"/><Relationship Id="rId6" Type="http://schemas.openxmlformats.org/officeDocument/2006/relationships/image" Target="../media/image3.png"/><Relationship Id="rId7" Type="http://schemas.openxmlformats.org/officeDocument/2006/relationships/package" Target="../embeddings/Microsoft_Excel_Sheet3.xlsx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ppal2/xMWAS/blob/master/example_manual_tutorial/example_xmwas_runscript_v0.55.R" TargetMode="External"/><Relationship Id="rId3" Type="http://schemas.openxmlformats.org/officeDocument/2006/relationships/hyperlink" Target="https://github.com/kuppal2/xMWAS/blob/master/example_manual_tutorial/xMWAS-manual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ppal.shinyapps.io/xmwas/" TargetMode="External"/><Relationship Id="rId4" Type="http://schemas.openxmlformats.org/officeDocument/2006/relationships/hyperlink" Target="https://github.com/kuppal2/xMWAS/blob/master/example_manual_tutorial/xMWAS-manua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ppal2/xMWA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cnr.berkeley.edu/" TargetMode="External"/><Relationship Id="rId3" Type="http://schemas.openxmlformats.org/officeDocument/2006/relationships/hyperlink" Target="http://cran.r-project.or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quartz.org/" TargetMode="External"/><Relationship Id="rId4" Type="http://schemas.openxmlformats.org/officeDocument/2006/relationships/hyperlink" Target="http://cran.r-project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cnr.berkeley.edu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and running </a:t>
            </a:r>
            <a:r>
              <a:rPr lang="en-US" dirty="0" err="1" smtClean="0"/>
              <a:t>xMWAS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87954"/>
          </a:xfrm>
        </p:spPr>
        <p:txBody>
          <a:bodyPr>
            <a:normAutofit fontScale="32500" lnSpcReduction="20000"/>
          </a:bodyPr>
          <a:lstStyle/>
          <a:p>
            <a:r>
              <a:rPr lang="en-US" sz="7400" b="1" dirty="0" smtClean="0">
                <a:solidFill>
                  <a:schemeClr val="tx1"/>
                </a:solidFill>
              </a:rPr>
              <a:t>Karan </a:t>
            </a:r>
            <a:r>
              <a:rPr lang="en-US" sz="7400" b="1" dirty="0" err="1" smtClean="0">
                <a:solidFill>
                  <a:schemeClr val="tx1"/>
                </a:solidFill>
              </a:rPr>
              <a:t>Uppal</a:t>
            </a:r>
            <a:r>
              <a:rPr lang="en-US" sz="7400" b="1" dirty="0" smtClean="0">
                <a:solidFill>
                  <a:schemeClr val="tx1"/>
                </a:solidFill>
              </a:rPr>
              <a:t>, PhD 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Assistant Professor of Medicine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Director of Computational Metabolomics &amp; Integrative </a:t>
            </a:r>
            <a:r>
              <a:rPr lang="en-US" sz="5600" dirty="0" err="1" smtClean="0">
                <a:solidFill>
                  <a:schemeClr val="tx1"/>
                </a:solidFill>
              </a:rPr>
              <a:t>Omics</a:t>
            </a:r>
            <a:r>
              <a:rPr lang="en-US" sz="5600" dirty="0" smtClean="0">
                <a:solidFill>
                  <a:schemeClr val="tx1"/>
                </a:solidFill>
              </a:rPr>
              <a:t>, Clinical Biomarkers Laboratory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Emory </a:t>
            </a:r>
            <a:r>
              <a:rPr lang="en-US" sz="5600" dirty="0" smtClean="0">
                <a:solidFill>
                  <a:schemeClr val="tx1"/>
                </a:solidFill>
              </a:rPr>
              <a:t>University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Email: </a:t>
            </a:r>
            <a:r>
              <a:rPr lang="en-US" sz="5600" dirty="0" smtClean="0">
                <a:solidFill>
                  <a:schemeClr val="tx1"/>
                </a:solidFill>
                <a:hlinkClick r:id="rId3"/>
              </a:rPr>
              <a:t>kuppal2@emory.edu</a:t>
            </a:r>
            <a:endParaRPr lang="en-US" sz="5600" dirty="0" smtClean="0">
              <a:solidFill>
                <a:schemeClr val="tx1"/>
              </a:solidFill>
            </a:endParaRPr>
          </a:p>
          <a:p>
            <a:endParaRPr lang="en-US" sz="5600" dirty="0"/>
          </a:p>
          <a:p>
            <a:r>
              <a:rPr lang="en-US" sz="5600" dirty="0" smtClean="0"/>
              <a:t>April </a:t>
            </a:r>
            <a:r>
              <a:rPr lang="en-US" sz="5600" dirty="0"/>
              <a:t>22, </a:t>
            </a:r>
            <a:r>
              <a:rPr lang="en-US" sz="5600" dirty="0" smtClean="0"/>
              <a:t>2019</a:t>
            </a:r>
            <a:endParaRPr lang="en-US" sz="5600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7" r="7925" b="11176"/>
          <a:stretch>
            <a:fillRect/>
          </a:stretch>
        </p:blipFill>
        <p:spPr bwMode="auto">
          <a:xfrm>
            <a:off x="6835416" y="0"/>
            <a:ext cx="230858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000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405" y="215292"/>
            <a:ext cx="2753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xMWAS</a:t>
            </a:r>
            <a:r>
              <a:rPr lang="en-US" sz="2400" dirty="0" smtClean="0"/>
              <a:t>: Home Page</a:t>
            </a:r>
            <a:endParaRPr lang="en-US" sz="2400" dirty="0"/>
          </a:p>
        </p:txBody>
      </p:sp>
      <p:pic>
        <p:nvPicPr>
          <p:cNvPr id="7" name="Content Placeholder 6" descr="Screen Shot 2019-04-22 at 2.57.3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6003" r="4723" b="18914"/>
          <a:stretch/>
        </p:blipFill>
        <p:spPr>
          <a:xfrm>
            <a:off x="678461" y="1600200"/>
            <a:ext cx="7619638" cy="3861847"/>
          </a:xfrm>
        </p:spPr>
      </p:pic>
    </p:spTree>
    <p:extLst>
      <p:ext uri="{BB962C8B-B14F-4D97-AF65-F5344CB8AC3E}">
        <p14:creationId xmlns:p14="http://schemas.microsoft.com/office/powerpoint/2010/main" val="178962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Upload data files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6432347"/>
            <a:ext cx="22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(See: Help &amp; Support)</a:t>
            </a:r>
            <a:endParaRPr lang="en-US" dirty="0"/>
          </a:p>
        </p:txBody>
      </p:sp>
      <p:pic>
        <p:nvPicPr>
          <p:cNvPr id="6" name="Content Placeholder 2" descr="Screen Shot 2019-04-22 at 2.56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11450" r="15773" b="21701"/>
          <a:stretch/>
        </p:blipFill>
        <p:spPr>
          <a:xfrm>
            <a:off x="217474" y="1417638"/>
            <a:ext cx="8752562" cy="48409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1968" y="4786721"/>
            <a:ext cx="56820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Example input files: </a:t>
            </a:r>
            <a:r>
              <a:rPr lang="en-US" b="1" dirty="0" smtClean="0">
                <a:solidFill>
                  <a:srgbClr val="008000"/>
                </a:solidFill>
                <a:hlinkClick r:id="rId3"/>
              </a:rPr>
              <a:t>https://github.com/kuppal2/xMWAS/upload/master/example_manual_tutorial</a:t>
            </a:r>
            <a:endParaRPr lang="en-US" b="1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exh1n1_transcriptome.txt</a:t>
            </a:r>
          </a:p>
          <a:p>
            <a:pPr lvl="1"/>
            <a:r>
              <a:rPr lang="en-US" dirty="0" smtClean="0"/>
              <a:t>exh1n1_metabolome.txt</a:t>
            </a:r>
          </a:p>
          <a:p>
            <a:pPr lvl="1"/>
            <a:r>
              <a:rPr lang="en-US" dirty="0" smtClean="0"/>
              <a:t>exh1n1_cytokine.txt</a:t>
            </a:r>
          </a:p>
          <a:p>
            <a:pPr lvl="1"/>
            <a:r>
              <a:rPr lang="en-US" dirty="0" smtClean="0"/>
              <a:t>exh1n1_classlabels.txt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4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/>
              <a:t>e</a:t>
            </a:r>
            <a:r>
              <a:rPr lang="en-US" dirty="0" smtClean="0"/>
              <a:t>xample dataset </a:t>
            </a:r>
            <a:br>
              <a:rPr lang="en-US" dirty="0" smtClean="0"/>
            </a:br>
            <a:r>
              <a:rPr lang="en-US" sz="2400" dirty="0" smtClean="0"/>
              <a:t>(click on “More options” -&gt; set Use example data to “True”)</a:t>
            </a:r>
            <a:endParaRPr lang="en-US" sz="2400" dirty="0"/>
          </a:p>
        </p:txBody>
      </p:sp>
      <p:pic>
        <p:nvPicPr>
          <p:cNvPr id="4" name="Content Placeholder 3" descr="Screen Shot 2019-04-22 at 2.56.2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10798"/>
          <a:stretch/>
        </p:blipFill>
        <p:spPr>
          <a:xfrm>
            <a:off x="457200" y="2035077"/>
            <a:ext cx="8229600" cy="4279328"/>
          </a:xfrm>
        </p:spPr>
      </p:pic>
    </p:spTree>
    <p:extLst>
      <p:ext uri="{BB962C8B-B14F-4D97-AF65-F5344CB8AC3E}">
        <p14:creationId xmlns:p14="http://schemas.microsoft.com/office/powerpoint/2010/main" val="344490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2. Data preprocessing and filtering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4" name="Content Placeholder 3" descr="Screen Shot 2019-04-22 at 2.59.0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6002" r="11065" b="22297"/>
          <a:stretch/>
        </p:blipFill>
        <p:spPr>
          <a:xfrm>
            <a:off x="20158" y="1669925"/>
            <a:ext cx="8971093" cy="4627239"/>
          </a:xfrm>
        </p:spPr>
      </p:pic>
    </p:spTree>
    <p:extLst>
      <p:ext uri="{BB962C8B-B14F-4D97-AF65-F5344CB8AC3E}">
        <p14:creationId xmlns:p14="http://schemas.microsoft.com/office/powerpoint/2010/main" val="19319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Step 3. Set parameters for integration and association analysis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4" name="Content Placeholder 3" descr="Screen Shot 2019-04-22 at 2.59.1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1417" r="14447" b="28384"/>
          <a:stretch/>
        </p:blipFill>
        <p:spPr>
          <a:xfrm>
            <a:off x="89742" y="1861271"/>
            <a:ext cx="8939005" cy="4244393"/>
          </a:xfrm>
        </p:spPr>
      </p:pic>
    </p:spTree>
    <p:extLst>
      <p:ext uri="{BB962C8B-B14F-4D97-AF65-F5344CB8AC3E}">
        <p14:creationId xmlns:p14="http://schemas.microsoft.com/office/powerpoint/2010/main" val="65343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25" r="-9425"/>
          <a:stretch>
            <a:fillRect/>
          </a:stretch>
        </p:blipFill>
        <p:spPr>
          <a:xfrm>
            <a:off x="-472907" y="1417640"/>
            <a:ext cx="7769193" cy="4346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4. Select method for centrality analysis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0513" y="4028318"/>
            <a:ext cx="522474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Eigenvector: based on the number and quality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Betweenness</a:t>
            </a:r>
            <a:r>
              <a:rPr lang="en-US" sz="1600" dirty="0" smtClean="0"/>
              <a:t>: based on the extent to which a node lies on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the path between other nodes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Degree.count</a:t>
            </a:r>
            <a:r>
              <a:rPr lang="en-US" sz="1600" dirty="0" smtClean="0"/>
              <a:t>: based on the number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Degree.weight</a:t>
            </a:r>
            <a:r>
              <a:rPr lang="en-US" sz="1600" dirty="0" smtClean="0"/>
              <a:t>: based on the magnitude of edges (association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cores)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Closeness: based on the closeness of a node to all other </a:t>
            </a:r>
            <a:r>
              <a:rPr lang="en-US" sz="1600" dirty="0" smtClean="0"/>
              <a:t>nodes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666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6. Click on “Start processing”</a:t>
            </a:r>
            <a:endParaRPr lang="en-US" dirty="0"/>
          </a:p>
        </p:txBody>
      </p:sp>
      <p:pic>
        <p:nvPicPr>
          <p:cNvPr id="4" name="Content Placeholder 3" descr="Screen Shot 2018-03-21 at 12.03.5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762322"/>
            <a:ext cx="8081242" cy="4420181"/>
          </a:xfrm>
        </p:spPr>
      </p:pic>
      <p:pic>
        <p:nvPicPr>
          <p:cNvPr id="5" name="Picture 4" descr="Screen Shot 2018-03-21 at 12.09.00 A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9542" y="4151145"/>
            <a:ext cx="3268901" cy="20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2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results</a:t>
            </a:r>
            <a:endParaRPr lang="en-US" dirty="0"/>
          </a:p>
        </p:txBody>
      </p:sp>
      <p:pic>
        <p:nvPicPr>
          <p:cNvPr id="4" name="Content Placeholder 3" descr="Screen Shot 2018-03-21 at 7.12.2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539229"/>
            <a:ext cx="7671904" cy="4283536"/>
          </a:xfrm>
        </p:spPr>
      </p:pic>
    </p:spTree>
    <p:extLst>
      <p:ext uri="{BB962C8B-B14F-4D97-AF65-F5344CB8AC3E}">
        <p14:creationId xmlns:p14="http://schemas.microsoft.com/office/powerpoint/2010/main" val="2413229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xMWAS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68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Parameters</a:t>
            </a:r>
            <a:endParaRPr lang="en-US" dirty="0"/>
          </a:p>
        </p:txBody>
      </p:sp>
      <p:pic>
        <p:nvPicPr>
          <p:cNvPr id="5" name="Content Placeholder 4" descr="Screen Shot 2018-03-20 at 11.44.4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6582" y="1417641"/>
            <a:ext cx="7120632" cy="5399771"/>
          </a:xfrm>
        </p:spPr>
      </p:pic>
    </p:spTree>
    <p:extLst>
      <p:ext uri="{BB962C8B-B14F-4D97-AF65-F5344CB8AC3E}">
        <p14:creationId xmlns:p14="http://schemas.microsoft.com/office/powerpoint/2010/main" val="228847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>
            <a:off x="6648273" y="4944231"/>
            <a:ext cx="1823" cy="6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648273" y="5173801"/>
            <a:ext cx="182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539579"/>
              </p:ext>
            </p:extLst>
          </p:nvPr>
        </p:nvGraphicFramePr>
        <p:xfrm>
          <a:off x="839736" y="2102657"/>
          <a:ext cx="2224644" cy="647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Worksheet" r:id="rId3" imgW="3314700" imgH="965200" progId="Excel.Sheet.12">
                  <p:embed/>
                </p:oleObj>
              </mc:Choice>
              <mc:Fallback>
                <p:oleObj name="Worksheet" r:id="rId3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736" y="2102657"/>
                        <a:ext cx="2224644" cy="647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318657"/>
              </p:ext>
            </p:extLst>
          </p:nvPr>
        </p:nvGraphicFramePr>
        <p:xfrm>
          <a:off x="3401635" y="2119775"/>
          <a:ext cx="2305034" cy="671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Worksheet" r:id="rId5" imgW="3314700" imgH="965200" progId="Excel.Sheet.12">
                  <p:embed/>
                </p:oleObj>
              </mc:Choice>
              <mc:Fallback>
                <p:oleObj name="Worksheet" r:id="rId5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1635" y="2119775"/>
                        <a:ext cx="2305034" cy="671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528997"/>
              </p:ext>
            </p:extLst>
          </p:nvPr>
        </p:nvGraphicFramePr>
        <p:xfrm>
          <a:off x="5982165" y="2081760"/>
          <a:ext cx="2435601" cy="709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Worksheet" r:id="rId7" imgW="3314700" imgH="965200" progId="Excel.Sheet.12">
                  <p:embed/>
                </p:oleObj>
              </mc:Choice>
              <mc:Fallback>
                <p:oleObj name="Worksheet" r:id="rId7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82165" y="2081760"/>
                        <a:ext cx="2435601" cy="709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034719" y="1779974"/>
            <a:ext cx="167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Transcriptomics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90032" y="177385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Metabolomics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418219" y="176395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Proteomics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5811" y="3145708"/>
            <a:ext cx="779621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Pairwise (</a:t>
            </a:r>
            <a:r>
              <a:rPr lang="en-US" sz="1600" dirty="0"/>
              <a:t>sparse) Partial Least Squares </a:t>
            </a:r>
            <a:r>
              <a:rPr lang="en-US" sz="1600" dirty="0" smtClean="0"/>
              <a:t>regression for data integration (</a:t>
            </a:r>
            <a:r>
              <a:rPr lang="en-US" sz="1600" dirty="0"/>
              <a:t>Cao </a:t>
            </a:r>
            <a:r>
              <a:rPr lang="en-US" sz="1600" dirty="0" smtClean="0"/>
              <a:t>2009) </a:t>
            </a:r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         Approximation of Pearson correlation using PLS components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 Filtering based on |r|&gt;threshold and p-value&lt;alpha criteria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451277" y="4476856"/>
            <a:ext cx="117" cy="51685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447452" y="3462184"/>
            <a:ext cx="0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735811" y="1779978"/>
            <a:ext cx="7796214" cy="1024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457458" y="2804487"/>
            <a:ext cx="0" cy="341223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5431972" y="5726388"/>
            <a:ext cx="1537701" cy="1022316"/>
            <a:chOff x="4131053" y="-52313"/>
            <a:chExt cx="2017288" cy="1318653"/>
          </a:xfrm>
        </p:grpSpPr>
        <p:grpSp>
          <p:nvGrpSpPr>
            <p:cNvPr id="54" name="Group 53"/>
            <p:cNvGrpSpPr/>
            <p:nvPr/>
          </p:nvGrpSpPr>
          <p:grpSpPr>
            <a:xfrm>
              <a:off x="4150548" y="-52313"/>
              <a:ext cx="1267788" cy="862218"/>
              <a:chOff x="1098840" y="496731"/>
              <a:chExt cx="965926" cy="1003496"/>
            </a:xfrm>
          </p:grpSpPr>
          <p:sp>
            <p:nvSpPr>
              <p:cNvPr id="55" name="Isosceles Triangle 54"/>
              <p:cNvSpPr/>
              <p:nvPr/>
            </p:nvSpPr>
            <p:spPr>
              <a:xfrm>
                <a:off x="1101530" y="1262971"/>
                <a:ext cx="139336" cy="212847"/>
              </a:xfrm>
              <a:prstGeom prst="triangle">
                <a:avLst/>
              </a:prstGeom>
              <a:solidFill>
                <a:srgbClr val="25EEE7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098840" y="948737"/>
                <a:ext cx="139336" cy="212845"/>
              </a:xfrm>
              <a:prstGeom prst="ellipse">
                <a:avLst/>
              </a:prstGeom>
              <a:solidFill>
                <a:srgbClr val="2BFF1B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99067" y="617821"/>
                <a:ext cx="139336" cy="212847"/>
              </a:xfrm>
              <a:prstGeom prst="rect">
                <a:avLst/>
              </a:prstGeom>
              <a:solidFill>
                <a:srgbClr val="FD7F2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224666" y="836308"/>
                <a:ext cx="654798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Proteins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224710" y="1130595"/>
                <a:ext cx="840056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Metabolites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212888" y="496731"/>
                <a:ext cx="562231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Genes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4131053" y="750251"/>
              <a:ext cx="2017288" cy="516089"/>
              <a:chOff x="27681498" y="15301460"/>
              <a:chExt cx="2963284" cy="73535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28091048" y="15301460"/>
                <a:ext cx="2553734" cy="735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000" dirty="0" smtClean="0">
                    <a:latin typeface="Arial"/>
                    <a:cs typeface="Arial"/>
                  </a:rPr>
                  <a:t>Negative correlation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27681498" y="15620163"/>
                <a:ext cx="487208" cy="1397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27707537" y="15947724"/>
                <a:ext cx="48720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63" name="Straight Arrow Connector 62"/>
          <p:cNvCxnSpPr/>
          <p:nvPr/>
        </p:nvCxnSpPr>
        <p:spPr>
          <a:xfrm>
            <a:off x="4447336" y="3959312"/>
            <a:ext cx="117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67663" y="4489170"/>
            <a:ext cx="360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(clusters) detection and </a:t>
            </a:r>
          </a:p>
          <a:p>
            <a:r>
              <a:rPr lang="en-US" dirty="0" smtClean="0"/>
              <a:t>centrality (importance) analysis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568" y="5154688"/>
            <a:ext cx="1694976" cy="1651771"/>
          </a:xfrm>
          <a:prstGeom prst="rect">
            <a:avLst/>
          </a:prstGeom>
        </p:spPr>
      </p:pic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457200" y="36920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err="1" smtClean="0"/>
              <a:t>xMWAS</a:t>
            </a:r>
            <a:r>
              <a:rPr lang="en-US" sz="2800" dirty="0" smtClean="0"/>
              <a:t>: </a:t>
            </a:r>
            <a:r>
              <a:rPr lang="en-US" sz="2800" dirty="0"/>
              <a:t>a data-driven integration and differential network analysis (</a:t>
            </a:r>
            <a:r>
              <a:rPr lang="en-US" sz="2800" dirty="0" err="1"/>
              <a:t>Uppal</a:t>
            </a:r>
            <a:r>
              <a:rPr lang="en-US" sz="2800" dirty="0"/>
              <a:t> 2018, Bioinformatics)</a:t>
            </a:r>
            <a:r>
              <a:rPr lang="en-US" sz="2800" u="sng" dirty="0"/>
              <a:t/>
            </a:r>
            <a:br>
              <a:rPr lang="en-US" sz="2800" u="sng" dirty="0"/>
            </a:br>
            <a:r>
              <a:rPr lang="en-US" sz="2000" dirty="0" smtClean="0">
                <a:solidFill>
                  <a:srgbClr val="0000FF"/>
                </a:solidFill>
              </a:rPr>
              <a:t>URL</a:t>
            </a:r>
            <a:r>
              <a:rPr lang="en-US" sz="2000" dirty="0">
                <a:solidFill>
                  <a:srgbClr val="0000FF"/>
                </a:solidFill>
              </a:rPr>
              <a:t>: https://</a:t>
            </a:r>
            <a:r>
              <a:rPr lang="en-US" sz="2000" dirty="0" err="1">
                <a:solidFill>
                  <a:srgbClr val="0000FF"/>
                </a:solidFill>
              </a:rPr>
              <a:t>kuppal.shinyapps.io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>
                <a:solidFill>
                  <a:srgbClr val="0000FF"/>
                </a:solidFill>
              </a:rPr>
              <a:t>R package: https://</a:t>
            </a:r>
            <a:r>
              <a:rPr lang="en-US" sz="2000" dirty="0" err="1">
                <a:solidFill>
                  <a:srgbClr val="0000FF"/>
                </a:solidFill>
              </a:rPr>
              <a:t>github.com</a:t>
            </a:r>
            <a:r>
              <a:rPr lang="en-US" sz="2000" dirty="0">
                <a:solidFill>
                  <a:srgbClr val="0000FF"/>
                </a:solidFill>
              </a:rPr>
              <a:t>/kuppal2/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r>
              <a:rPr lang="en-US" sz="2000" dirty="0" smtClean="0">
                <a:solidFill>
                  <a:srgbClr val="0000FF"/>
                </a:solidFill>
              </a:rPr>
              <a:t/>
            </a:r>
            <a:br>
              <a:rPr lang="en-US" sz="2000" dirty="0" smtClean="0">
                <a:solidFill>
                  <a:srgbClr val="0000FF"/>
                </a:solidFill>
              </a:rPr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B7BE2-BDE7-3742-B1B5-D6080CDBB0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output: </a:t>
            </a:r>
            <a:r>
              <a:rPr lang="en-US" dirty="0" err="1" smtClean="0"/>
              <a:t>Readme.txt</a:t>
            </a:r>
            <a:endParaRPr lang="en-US" dirty="0"/>
          </a:p>
        </p:txBody>
      </p:sp>
      <p:pic>
        <p:nvPicPr>
          <p:cNvPr id="4" name="Content Placeholder 3" descr="Screen Shot 2017-07-09 at 10.44.3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829303"/>
            <a:ext cx="8930918" cy="3900500"/>
          </a:xfrm>
        </p:spPr>
      </p:pic>
    </p:spTree>
    <p:extLst>
      <p:ext uri="{BB962C8B-B14F-4D97-AF65-F5344CB8AC3E}">
        <p14:creationId xmlns:p14="http://schemas.microsoft.com/office/powerpoint/2010/main" val="3031853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245" y="1730650"/>
            <a:ext cx="4634191" cy="5061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12445"/>
            <a:ext cx="4341243" cy="49455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129057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smtClean="0"/>
              <a:t>Colored by data type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2067" y="1759687"/>
            <a:ext cx="1814482" cy="1303782"/>
            <a:chOff x="11526" y="5557652"/>
            <a:chExt cx="1926573" cy="1331161"/>
          </a:xfrm>
        </p:grpSpPr>
        <p:grpSp>
          <p:nvGrpSpPr>
            <p:cNvPr id="21" name="Group 20"/>
            <p:cNvGrpSpPr/>
            <p:nvPr/>
          </p:nvGrpSpPr>
          <p:grpSpPr>
            <a:xfrm>
              <a:off x="11526" y="6338893"/>
              <a:ext cx="1926573" cy="549920"/>
              <a:chOff x="27997107" y="19049698"/>
              <a:chExt cx="2830027" cy="783558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8404502" y="19049698"/>
                <a:ext cx="2422632" cy="783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200" dirty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200" dirty="0" smtClean="0">
                    <a:latin typeface="Arial"/>
                    <a:cs typeface="Arial"/>
                  </a:rPr>
                  <a:t>Negative </a:t>
                </a:r>
                <a:r>
                  <a:rPr lang="en-US" sz="1200" dirty="0">
                    <a:latin typeface="Arial"/>
                    <a:cs typeface="Arial"/>
                  </a:rPr>
                  <a:t>correlation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27997107" y="19238599"/>
                <a:ext cx="487207" cy="139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27997107" y="19566161"/>
                <a:ext cx="487207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49263" y="5557652"/>
              <a:ext cx="1668511" cy="822095"/>
              <a:chOff x="19608" y="4123900"/>
              <a:chExt cx="1668511" cy="822095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19608" y="4740266"/>
                <a:ext cx="182880" cy="182881"/>
              </a:xfrm>
              <a:prstGeom prst="triangle">
                <a:avLst/>
              </a:prstGeom>
              <a:solidFill>
                <a:srgbClr val="3EFFF9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2154" y="4470272"/>
                <a:ext cx="182880" cy="182880"/>
              </a:xfrm>
              <a:prstGeom prst="ellipse">
                <a:avLst/>
              </a:prstGeom>
              <a:solidFill>
                <a:srgbClr val="42FF37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2452" y="4185944"/>
                <a:ext cx="182880" cy="182881"/>
              </a:xfrm>
              <a:prstGeom prst="rect">
                <a:avLst/>
              </a:prstGeom>
              <a:solidFill>
                <a:srgbClr val="FF996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3026" y="4663179"/>
                <a:ext cx="917734" cy="28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Cytokines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77966" y="4123900"/>
                <a:ext cx="1216257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Metabolites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65481" y="4421165"/>
                <a:ext cx="1422638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Genes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4557194" y="1258311"/>
            <a:ext cx="379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 Colored by community membership</a:t>
            </a:r>
          </a:p>
        </p:txBody>
      </p:sp>
    </p:spTree>
    <p:extLst>
      <p:ext uri="{BB962C8B-B14F-4D97-AF65-F5344CB8AC3E}">
        <p14:creationId xmlns:p14="http://schemas.microsoft.com/office/powerpoint/2010/main" val="2669939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detection and centrality analysis</a:t>
            </a:r>
            <a:endParaRPr lang="en-US" dirty="0"/>
          </a:p>
        </p:txBody>
      </p:sp>
      <p:pic>
        <p:nvPicPr>
          <p:cNvPr id="6" name="Picture 5" descr="Screen Shot 2018-03-20 at 11.51.44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09" y="1567156"/>
            <a:ext cx="7363843" cy="48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2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Pairwise results </a:t>
            </a:r>
            <a:r>
              <a:rPr lang="mr-IN" dirty="0" smtClean="0"/>
              <a:t>–</a:t>
            </a:r>
            <a:r>
              <a:rPr lang="en-US" dirty="0" smtClean="0"/>
              <a:t> X&lt;-&gt;Y, X&lt;-&gt;Z, Y&lt;-&gt;Z</a:t>
            </a:r>
            <a:endParaRPr lang="en-US" dirty="0"/>
          </a:p>
        </p:txBody>
      </p:sp>
      <p:pic>
        <p:nvPicPr>
          <p:cNvPr id="5" name="Picture 4" descr="Screen Shot 2018-03-20 at 11.53.21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141" y="1715766"/>
            <a:ext cx="5134422" cy="3931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73" y="1889396"/>
            <a:ext cx="3423934" cy="3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0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smtClean="0"/>
              <a:t>Running the R </a:t>
            </a:r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URL for example R script: </a:t>
            </a:r>
            <a:r>
              <a:rPr lang="en-US" dirty="0" smtClean="0">
                <a:hlinkClick r:id="rId2"/>
              </a:rPr>
              <a:t>https://github.com/kuppal2/xMWAS/blob/master/example_manual_tutorial/example_xmwas_runscript_v0.55.R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User manual with description of arguments: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https://github.com/kuppal2/xMWAS/blob/master/example_manual_tutorial/xMWAS-</a:t>
            </a:r>
            <a:r>
              <a:rPr lang="en-US" dirty="0" smtClean="0">
                <a:hlinkClick r:id="rId3"/>
              </a:rPr>
              <a:t>manual.pdf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30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 script for </a:t>
            </a:r>
            <a:r>
              <a:rPr lang="en-US" sz="3200" dirty="0" err="1" smtClean="0"/>
              <a:t>xMWAS</a:t>
            </a:r>
            <a:r>
              <a:rPr lang="en-US" sz="3200" dirty="0" smtClean="0"/>
              <a:t> using the </a:t>
            </a:r>
            <a:r>
              <a:rPr lang="en-US" sz="3200" dirty="0"/>
              <a:t>example dataset</a:t>
            </a:r>
            <a:br>
              <a:rPr lang="en-US" sz="3200" dirty="0"/>
            </a:br>
            <a:r>
              <a:rPr lang="en-US" sz="1800" dirty="0" smtClean="0"/>
              <a:t>(URL: https</a:t>
            </a:r>
            <a:r>
              <a:rPr lang="en-US" sz="1800" dirty="0"/>
              <a:t>://</a:t>
            </a:r>
            <a:r>
              <a:rPr lang="en-US" sz="1800" dirty="0" err="1"/>
              <a:t>github.com</a:t>
            </a:r>
            <a:r>
              <a:rPr lang="en-US" sz="1800" dirty="0"/>
              <a:t>/kuppal2/</a:t>
            </a:r>
            <a:r>
              <a:rPr lang="en-US" sz="1800" dirty="0" err="1"/>
              <a:t>xMWAS</a:t>
            </a:r>
            <a:r>
              <a:rPr lang="en-US" sz="1800" dirty="0"/>
              <a:t>/blob/master/</a:t>
            </a:r>
            <a:r>
              <a:rPr lang="en-US" sz="1800" dirty="0" err="1"/>
              <a:t>example_manual_tutorial</a:t>
            </a:r>
            <a:r>
              <a:rPr lang="en-US" sz="1800" dirty="0"/>
              <a:t>/</a:t>
            </a:r>
            <a:r>
              <a:rPr lang="en-US" sz="1800" dirty="0" smtClean="0"/>
              <a:t>example_xmwas_runscript_v0.55.R)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8405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dirty="0" smtClean="0"/>
              <a:t>#load package</a:t>
            </a:r>
          </a:p>
          <a:p>
            <a:pPr marL="0" indent="0">
              <a:buNone/>
            </a:pPr>
            <a:r>
              <a:rPr lang="en-US" sz="4800" dirty="0" smtClean="0"/>
              <a:t>library</a:t>
            </a:r>
            <a:r>
              <a:rPr lang="en-US" sz="4800" dirty="0"/>
              <a:t>(</a:t>
            </a:r>
            <a:r>
              <a:rPr lang="en-US" sz="4800" dirty="0" err="1"/>
              <a:t>xMWAS</a:t>
            </a:r>
            <a:r>
              <a:rPr lang="en-US" sz="4800" dirty="0"/>
              <a:t>)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#example dataset that includes </a:t>
            </a:r>
            <a:r>
              <a:rPr lang="en-US" sz="4800" dirty="0" err="1"/>
              <a:t>metabolome</a:t>
            </a:r>
            <a:r>
              <a:rPr lang="en-US" sz="4800" dirty="0"/>
              <a:t>, </a:t>
            </a:r>
            <a:r>
              <a:rPr lang="en-US" sz="4800" dirty="0" err="1"/>
              <a:t>transcriptome</a:t>
            </a:r>
            <a:r>
              <a:rPr lang="en-US" sz="4800" dirty="0"/>
              <a:t>, and cytokine data from the H1N1 mice study (Chandler 2016)</a:t>
            </a:r>
          </a:p>
          <a:p>
            <a:pPr marL="0" indent="0">
              <a:buNone/>
            </a:pPr>
            <a:r>
              <a:rPr lang="en-US" sz="4800" dirty="0"/>
              <a:t>data(exh1n1)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classlabels_casecontrol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case </a:t>
            </a:r>
            <a:r>
              <a:rPr lang="en-US" sz="4800" dirty="0" err="1"/>
              <a:t>vs</a:t>
            </a:r>
            <a:r>
              <a:rPr lang="en-US" sz="4800" dirty="0"/>
              <a:t> control design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classlabels_repeatmeasures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repeat measures </a:t>
            </a:r>
            <a:r>
              <a:rPr lang="en-US" sz="4800" dirty="0" smtClean="0"/>
              <a:t>design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dataX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 smtClean="0"/>
              <a:t>karanuppal</a:t>
            </a:r>
            <a:r>
              <a:rPr lang="en-US" sz="4800" dirty="0" smtClean="0"/>
              <a:t>/featuretable_xMWASp0.05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dataY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/UntargetLipids_xMWASp0.05.</a:t>
            </a:r>
            <a:r>
              <a:rPr lang="en-US" sz="4800" dirty="0"/>
              <a:t>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dataZ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/TargetedLipids_v2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</a:t>
            </a:r>
            <a:r>
              <a:rPr lang="en-US" sz="4800" dirty="0" smtClean="0"/>
              <a:t>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classlabels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/classlabels.txt</a:t>
            </a:r>
            <a:r>
              <a:rPr lang="en-US" sz="4800" dirty="0"/>
              <a:t>",</a:t>
            </a:r>
            <a:r>
              <a:rPr lang="en-US" sz="4800" dirty="0" err="1"/>
              <a:t>sep</a:t>
            </a:r>
            <a:r>
              <a:rPr lang="en-US" sz="4800" dirty="0"/>
              <a:t>="\</a:t>
            </a:r>
            <a:r>
              <a:rPr lang="en-US" sz="4800" dirty="0" err="1"/>
              <a:t>t",header</a:t>
            </a:r>
            <a:r>
              <a:rPr lang="en-US" sz="4800" dirty="0"/>
              <a:t>=TRUE)</a:t>
            </a:r>
          </a:p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xMat</a:t>
            </a:r>
            <a:r>
              <a:rPr lang="en-US" sz="4800" dirty="0"/>
              <a:t>&lt;-exh1n1$metabolome</a:t>
            </a:r>
          </a:p>
          <a:p>
            <a:pPr marL="0" indent="0">
              <a:buNone/>
            </a:pPr>
            <a:r>
              <a:rPr lang="en-US" sz="4800" dirty="0" err="1"/>
              <a:t>yMat</a:t>
            </a:r>
            <a:r>
              <a:rPr lang="en-US" sz="4800" dirty="0"/>
              <a:t>&lt;-exh1n1$transcrlptome</a:t>
            </a:r>
          </a:p>
          <a:p>
            <a:pPr marL="0" indent="0">
              <a:buNone/>
            </a:pPr>
            <a:r>
              <a:rPr lang="en-US" sz="4800" dirty="0" err="1"/>
              <a:t>zMat</a:t>
            </a:r>
            <a:r>
              <a:rPr lang="en-US" sz="4800" dirty="0"/>
              <a:t>&lt;-exh1n1$cytokine</a:t>
            </a:r>
          </a:p>
          <a:p>
            <a:pPr marL="0" indent="0">
              <a:buNone/>
            </a:pPr>
            <a:r>
              <a:rPr lang="en-US" sz="4800" dirty="0" err="1"/>
              <a:t>classlabels</a:t>
            </a:r>
            <a:r>
              <a:rPr lang="en-US" sz="4800" dirty="0"/>
              <a:t>&lt;-exh1n1$</a:t>
            </a:r>
            <a:r>
              <a:rPr lang="en-US" sz="4800" dirty="0" smtClean="0"/>
              <a:t>classlabels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output&lt;-"/home/kuppal2/</a:t>
            </a:r>
            <a:r>
              <a:rPr lang="en-US" sz="4800" dirty="0" smtClean="0"/>
              <a:t>xMWASv0.55output</a:t>
            </a:r>
            <a:r>
              <a:rPr lang="en-US" sz="4800" dirty="0" smtClean="0"/>
              <a:t>/</a:t>
            </a:r>
            <a:r>
              <a:rPr lang="en-US" sz="4800" dirty="0"/>
              <a:t>"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#call the </a:t>
            </a:r>
            <a:r>
              <a:rPr lang="en-US" sz="4800" dirty="0" err="1"/>
              <a:t>run_xmwas</a:t>
            </a:r>
            <a:r>
              <a:rPr lang="en-US" sz="4800" dirty="0"/>
              <a:t>() function:</a:t>
            </a:r>
          </a:p>
          <a:p>
            <a:pPr marL="0" indent="0">
              <a:buNone/>
            </a:pPr>
            <a:r>
              <a:rPr lang="en-US" sz="4800" dirty="0" err="1"/>
              <a:t>xmwas_res</a:t>
            </a:r>
            <a:r>
              <a:rPr lang="en-US" sz="4800" dirty="0"/>
              <a:t>&lt;-</a:t>
            </a:r>
            <a:r>
              <a:rPr lang="en-US" sz="4800" dirty="0" err="1"/>
              <a:t>run_xmwas</a:t>
            </a:r>
            <a:r>
              <a:rPr lang="en-US" sz="4800" dirty="0"/>
              <a:t>(</a:t>
            </a:r>
            <a:r>
              <a:rPr lang="en-US" sz="4800" dirty="0" err="1"/>
              <a:t>Xome_data</a:t>
            </a:r>
            <a:r>
              <a:rPr lang="en-US" sz="4800" dirty="0"/>
              <a:t>=</a:t>
            </a:r>
            <a:r>
              <a:rPr lang="en-US" sz="4800" dirty="0" err="1"/>
              <a:t>xMat,Yome_data</a:t>
            </a:r>
            <a:r>
              <a:rPr lang="en-US" sz="4800" dirty="0"/>
              <a:t>=</a:t>
            </a:r>
            <a:r>
              <a:rPr lang="en-US" sz="4800" dirty="0" err="1"/>
              <a:t>yMat,Zome_data</a:t>
            </a:r>
            <a:r>
              <a:rPr lang="en-US" sz="4800" dirty="0"/>
              <a:t>=</a:t>
            </a:r>
            <a:r>
              <a:rPr lang="en-US" sz="4800" dirty="0" err="1"/>
              <a:t>zMat,Wome_data</a:t>
            </a:r>
            <a:r>
              <a:rPr lang="en-US" sz="4800" dirty="0"/>
              <a:t>=</a:t>
            </a:r>
            <a:r>
              <a:rPr lang="en-US" sz="4800" dirty="0" err="1"/>
              <a:t>NA,outloc</a:t>
            </a:r>
            <a:r>
              <a:rPr lang="en-US" sz="4800" dirty="0"/>
              <a:t>=output, </a:t>
            </a:r>
            <a:r>
              <a:rPr lang="en-US" sz="4800" dirty="0" err="1"/>
              <a:t>classlabels</a:t>
            </a:r>
            <a:r>
              <a:rPr lang="en-US" sz="4800" dirty="0"/>
              <a:t>=</a:t>
            </a:r>
            <a:r>
              <a:rPr lang="en-US" sz="4800" dirty="0" err="1"/>
              <a:t>classlabels,class_fname</a:t>
            </a:r>
            <a:r>
              <a:rPr lang="en-US" sz="4800" dirty="0"/>
              <a:t>=</a:t>
            </a:r>
            <a:r>
              <a:rPr lang="en-US" sz="4800" dirty="0" err="1"/>
              <a:t>NA,xmwasmethod</a:t>
            </a:r>
            <a:r>
              <a:rPr lang="en-US" sz="4800" dirty="0" smtClean="0"/>
              <a:t>="</a:t>
            </a:r>
            <a:r>
              <a:rPr lang="en-US" sz="4800" dirty="0" err="1" smtClean="0"/>
              <a:t>pls</a:t>
            </a:r>
            <a:r>
              <a:rPr lang="en-US" sz="4800" dirty="0"/>
              <a:t>",</a:t>
            </a:r>
            <a:r>
              <a:rPr lang="en-US" sz="4800" dirty="0" err="1"/>
              <a:t>plsmode</a:t>
            </a:r>
            <a:r>
              <a:rPr lang="en-US" sz="4800" dirty="0"/>
              <a:t>="regression</a:t>
            </a:r>
            <a:r>
              <a:rPr lang="en-US" sz="4800" dirty="0" smtClean="0"/>
              <a:t>"</a:t>
            </a:r>
            <a:r>
              <a:rPr lang="en-US" sz="4800" dirty="0"/>
              <a:t>,</a:t>
            </a:r>
            <a:r>
              <a:rPr lang="en-US" sz="4800" dirty="0" err="1"/>
              <a:t>max_xvar</a:t>
            </a:r>
            <a:r>
              <a:rPr lang="en-US" sz="4800" dirty="0"/>
              <a:t>=</a:t>
            </a:r>
            <a:r>
              <a:rPr lang="en-US" sz="4800" dirty="0" smtClean="0"/>
              <a:t>10000</a:t>
            </a:r>
            <a:r>
              <a:rPr lang="en-US" sz="4800" dirty="0"/>
              <a:t>,max_yvar</a:t>
            </a:r>
            <a:r>
              <a:rPr lang="en-US" sz="4800" dirty="0" smtClean="0"/>
              <a:t>=10000</a:t>
            </a:r>
            <a:r>
              <a:rPr lang="en-US" sz="4800" dirty="0"/>
              <a:t>, </a:t>
            </a:r>
            <a:r>
              <a:rPr lang="en-US" sz="4800" dirty="0" err="1"/>
              <a:t>max_zvar</a:t>
            </a:r>
            <a:r>
              <a:rPr lang="en-US" sz="4800" dirty="0"/>
              <a:t>=</a:t>
            </a:r>
            <a:r>
              <a:rPr lang="en-US" sz="4800" dirty="0" smtClean="0"/>
              <a:t>10000</a:t>
            </a:r>
            <a:r>
              <a:rPr lang="en-US" sz="4800" dirty="0"/>
              <a:t>,max_wvar</a:t>
            </a:r>
            <a:r>
              <a:rPr lang="en-US" sz="4800" dirty="0" smtClean="0"/>
              <a:t>=</a:t>
            </a:r>
            <a:r>
              <a:rPr lang="en-US" sz="4800" dirty="0" smtClean="0"/>
              <a:t>10</a:t>
            </a:r>
            <a:r>
              <a:rPr lang="en-US" sz="4800" dirty="0" smtClean="0"/>
              <a:t>000</a:t>
            </a:r>
            <a:r>
              <a:rPr lang="en-US" sz="4800" dirty="0"/>
              <a:t>,rsd.filt.thresh=1,corthresh=</a:t>
            </a:r>
            <a:r>
              <a:rPr lang="en-US" sz="4800" dirty="0" smtClean="0"/>
              <a:t>0.4,</a:t>
            </a:r>
            <a:r>
              <a:rPr lang="en-US" sz="4800" dirty="0"/>
              <a:t>keepX=</a:t>
            </a:r>
            <a:r>
              <a:rPr lang="en-US" sz="4800" dirty="0" smtClean="0"/>
              <a:t>1000,</a:t>
            </a:r>
            <a:r>
              <a:rPr lang="en-US" sz="4800" dirty="0"/>
              <a:t>keepY=</a:t>
            </a:r>
            <a:r>
              <a:rPr lang="en-US" sz="4800" dirty="0" smtClean="0"/>
              <a:t>1000,</a:t>
            </a:r>
            <a:r>
              <a:rPr lang="en-US" sz="4800" dirty="0"/>
              <a:t>keepZ=</a:t>
            </a:r>
            <a:r>
              <a:rPr lang="en-US" sz="4800" dirty="0" smtClean="0"/>
              <a:t>1000</a:t>
            </a:r>
            <a:r>
              <a:rPr lang="en-US" sz="4800" dirty="0"/>
              <a:t>,keepW=</a:t>
            </a:r>
            <a:r>
              <a:rPr lang="en-US" sz="4800" dirty="0" smtClean="0"/>
              <a:t>1000</a:t>
            </a:r>
            <a:r>
              <a:rPr lang="en-US" sz="4800" dirty="0"/>
              <a:t>, </a:t>
            </a:r>
            <a:r>
              <a:rPr lang="en-US" sz="4800" dirty="0" err="1"/>
              <a:t>pairedanalysis</a:t>
            </a:r>
            <a:r>
              <a:rPr lang="en-US" sz="4800" dirty="0"/>
              <a:t>=</a:t>
            </a:r>
            <a:r>
              <a:rPr lang="en-US" sz="4800" dirty="0" err="1"/>
              <a:t>FALSE,optselect</a:t>
            </a:r>
            <a:r>
              <a:rPr lang="en-US" sz="4800" dirty="0"/>
              <a:t>=</a:t>
            </a:r>
            <a:r>
              <a:rPr lang="en-US" sz="4800" dirty="0" err="1"/>
              <a:t>TRUE,rawPthresh</a:t>
            </a:r>
            <a:r>
              <a:rPr lang="en-US" sz="4800" dirty="0"/>
              <a:t>=0.05,numcomps=10,net_edge_colors=c("</a:t>
            </a:r>
            <a:r>
              <a:rPr lang="en-US" sz="4800" dirty="0" err="1"/>
              <a:t>blue","red</a:t>
            </a:r>
            <a:r>
              <a:rPr lang="en-US" sz="4800" dirty="0"/>
              <a:t>"), </a:t>
            </a:r>
            <a:r>
              <a:rPr lang="en-US" sz="4800" dirty="0" err="1"/>
              <a:t>net_node_colors</a:t>
            </a:r>
            <a:r>
              <a:rPr lang="en-US" sz="4800" dirty="0"/>
              <a:t>=c("orange", "</a:t>
            </a:r>
            <a:r>
              <a:rPr lang="en-US" sz="4800" dirty="0" err="1"/>
              <a:t>green","cyan","pink</a:t>
            </a:r>
            <a:r>
              <a:rPr lang="en-US" sz="4800" dirty="0"/>
              <a:t>"),</a:t>
            </a:r>
            <a:r>
              <a:rPr lang="en-US" sz="4800" dirty="0" err="1"/>
              <a:t>Xname</a:t>
            </a:r>
            <a:r>
              <a:rPr lang="en-US" sz="4800" dirty="0"/>
              <a:t>="X",</a:t>
            </a:r>
            <a:r>
              <a:rPr lang="en-US" sz="4800" dirty="0" err="1"/>
              <a:t>Yname</a:t>
            </a:r>
            <a:r>
              <a:rPr lang="en-US" sz="4800" dirty="0"/>
              <a:t>="Y",</a:t>
            </a:r>
            <a:r>
              <a:rPr lang="en-US" sz="4800" dirty="0" err="1"/>
              <a:t>Zname</a:t>
            </a:r>
            <a:r>
              <a:rPr lang="en-US" sz="4800" dirty="0"/>
              <a:t>="Z",</a:t>
            </a:r>
            <a:r>
              <a:rPr lang="en-US" sz="4800" dirty="0" err="1"/>
              <a:t>Wname</a:t>
            </a:r>
            <a:r>
              <a:rPr lang="en-US" sz="4800" dirty="0"/>
              <a:t>="W", </a:t>
            </a:r>
            <a:r>
              <a:rPr lang="en-US" sz="4800" dirty="0" err="1"/>
              <a:t>net_node_shape</a:t>
            </a:r>
            <a:r>
              <a:rPr lang="en-US" sz="4800" dirty="0"/>
              <a:t>=c</a:t>
            </a:r>
            <a:r>
              <a:rPr lang="en-US" sz="4800" dirty="0"/>
              <a:t>("</a:t>
            </a:r>
            <a:r>
              <a:rPr lang="en-US" sz="4800" dirty="0" err="1"/>
              <a:t>square</a:t>
            </a:r>
            <a:r>
              <a:rPr lang="en-US" sz="4800" dirty="0" err="1"/>
              <a:t>","circle","triangle","star</a:t>
            </a:r>
            <a:r>
              <a:rPr lang="en-US" sz="4800" dirty="0"/>
              <a:t>"),</a:t>
            </a:r>
            <a:r>
              <a:rPr lang="en-US" sz="4800" dirty="0" err="1"/>
              <a:t>all.missing.thresh</a:t>
            </a:r>
            <a:r>
              <a:rPr lang="en-US" sz="4800" dirty="0"/>
              <a:t>=</a:t>
            </a:r>
            <a:r>
              <a:rPr lang="en-US" sz="4800" dirty="0" smtClean="0"/>
              <a:t>0,</a:t>
            </a:r>
            <a:r>
              <a:rPr lang="en-US" sz="4800" dirty="0"/>
              <a:t>missing.val=0, </a:t>
            </a:r>
            <a:r>
              <a:rPr lang="en-US" sz="4800" dirty="0" err="1"/>
              <a:t>seednum</a:t>
            </a:r>
            <a:r>
              <a:rPr lang="en-US" sz="4800" dirty="0"/>
              <a:t>=100,label.cex=0.2,vertex.size=</a:t>
            </a:r>
            <a:r>
              <a:rPr lang="en-US" sz="4800" dirty="0" smtClean="0"/>
              <a:t>6,</a:t>
            </a:r>
            <a:r>
              <a:rPr lang="en-US" sz="4800" dirty="0"/>
              <a:t>max_connections</a:t>
            </a:r>
            <a:r>
              <a:rPr lang="en-US" sz="4800" dirty="0" smtClean="0"/>
              <a:t>=NA, </a:t>
            </a:r>
            <a:r>
              <a:rPr lang="en-US" sz="4800" dirty="0" err="1"/>
              <a:t>centrality_method</a:t>
            </a:r>
            <a:r>
              <a:rPr lang="en-US" sz="4800" dirty="0"/>
              <a:t>="eigenvector",</a:t>
            </a:r>
            <a:r>
              <a:rPr lang="en-US" sz="4800" dirty="0" err="1"/>
              <a:t>use.X.reference</a:t>
            </a:r>
            <a:r>
              <a:rPr lang="en-US" sz="4800" dirty="0"/>
              <a:t>=</a:t>
            </a:r>
            <a:r>
              <a:rPr lang="en-US" sz="4800" dirty="0" err="1"/>
              <a:t>FALSE,removeRda</a:t>
            </a:r>
            <a:r>
              <a:rPr lang="en-US" sz="4800" dirty="0"/>
              <a:t>=</a:t>
            </a:r>
            <a:r>
              <a:rPr lang="en-US" sz="4800" dirty="0" err="1"/>
              <a:t>TRUE,compare.classes</a:t>
            </a:r>
            <a:r>
              <a:rPr lang="en-US" sz="4800" dirty="0"/>
              <a:t>=</a:t>
            </a:r>
            <a:r>
              <a:rPr lang="en-US" sz="4800" dirty="0" err="1"/>
              <a:t>TRUE,class.comparison.allvar</a:t>
            </a:r>
            <a:r>
              <a:rPr lang="en-US" sz="4800" dirty="0"/>
              <a:t>=TRUE) </a:t>
            </a: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suppressWarnings</a:t>
            </a:r>
            <a:r>
              <a:rPr lang="en-US" sz="4800" dirty="0"/>
              <a:t>(try(sink(file=NULL),silent=TRUE)</a:t>
            </a:r>
            <a:r>
              <a:rPr lang="en-US" sz="4800" dirty="0" smtClean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51984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xMWAS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6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Software availability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/>
                <a:cs typeface="Arial"/>
              </a:rPr>
              <a:t>R package: </a:t>
            </a:r>
            <a:r>
              <a:rPr lang="en-US" sz="2800" dirty="0" smtClean="0">
                <a:latin typeface="Arial"/>
                <a:cs typeface="Arial"/>
                <a:hlinkClick r:id="rId2"/>
              </a:rPr>
              <a:t>https</a:t>
            </a:r>
            <a:r>
              <a:rPr lang="en-US" sz="2800" dirty="0">
                <a:latin typeface="Arial"/>
                <a:cs typeface="Arial"/>
                <a:hlinkClick r:id="rId2"/>
              </a:rPr>
              <a:t>://github.com/kuppal2/</a:t>
            </a:r>
            <a:r>
              <a:rPr lang="en-US" sz="2800" dirty="0" smtClean="0">
                <a:latin typeface="Arial"/>
                <a:cs typeface="Arial"/>
                <a:hlinkClick r:id="rId2"/>
              </a:rPr>
              <a:t>xMWAS</a:t>
            </a:r>
            <a:endParaRPr lang="en-US" sz="2800" dirty="0" smtClean="0">
              <a:latin typeface="Arial"/>
              <a:cs typeface="Arial"/>
            </a:endParaRPr>
          </a:p>
          <a:p>
            <a:pPr lvl="1"/>
            <a:r>
              <a:rPr lang="en-US" sz="2400" dirty="0" smtClean="0">
                <a:latin typeface="Arial"/>
                <a:cs typeface="Arial"/>
              </a:rPr>
              <a:t>Example R scripts: </a:t>
            </a:r>
          </a:p>
          <a:p>
            <a:pPr lvl="2"/>
            <a:r>
              <a:rPr lang="en-US" sz="2000" dirty="0" smtClean="0"/>
              <a:t>https://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/kuppal2/</a:t>
            </a:r>
            <a:r>
              <a:rPr lang="en-US" sz="2000" dirty="0" err="1" smtClean="0"/>
              <a:t>xMWAS</a:t>
            </a:r>
            <a:r>
              <a:rPr lang="en-US" sz="2000" dirty="0" smtClean="0"/>
              <a:t>/tree/master/</a:t>
            </a:r>
            <a:r>
              <a:rPr lang="en-US" sz="2000" dirty="0" err="1" smtClean="0"/>
              <a:t>example_manual_tutorial</a:t>
            </a:r>
            <a:endParaRPr lang="en-US" sz="2000" dirty="0" smtClean="0">
              <a:latin typeface="Arial"/>
              <a:cs typeface="Arial"/>
            </a:endParaRPr>
          </a:p>
          <a:p>
            <a:pPr lvl="1"/>
            <a:r>
              <a:rPr lang="en-US" sz="2400" dirty="0" smtClean="0"/>
              <a:t>R shiny app locally on your laptop/desktop (new feature):</a:t>
            </a:r>
          </a:p>
          <a:p>
            <a:pPr marL="914400" lvl="2" indent="0">
              <a:buNone/>
            </a:pPr>
            <a:r>
              <a:rPr lang="en-US" sz="2000" b="1" dirty="0">
                <a:solidFill>
                  <a:srgbClr val="008000"/>
                </a:solidFill>
              </a:rPr>
              <a:t>l</a:t>
            </a:r>
            <a:r>
              <a:rPr lang="en-US" sz="2000" b="1" dirty="0" smtClean="0">
                <a:solidFill>
                  <a:srgbClr val="008000"/>
                </a:solidFill>
              </a:rPr>
              <a:t>ibrary(</a:t>
            </a:r>
            <a:r>
              <a:rPr lang="en-US" sz="2000" b="1" dirty="0" err="1" smtClean="0">
                <a:solidFill>
                  <a:srgbClr val="008000"/>
                </a:solidFill>
              </a:rPr>
              <a:t>xMWAS</a:t>
            </a:r>
            <a:r>
              <a:rPr lang="en-US" sz="2000" b="1" dirty="0" smtClean="0">
                <a:solidFill>
                  <a:srgbClr val="008000"/>
                </a:solidFill>
              </a:rPr>
              <a:t>)</a:t>
            </a:r>
          </a:p>
          <a:p>
            <a:pPr marL="914400" lvl="2" indent="0">
              <a:buNone/>
            </a:pPr>
            <a:r>
              <a:rPr lang="en-US" sz="2000" b="1" dirty="0" err="1">
                <a:solidFill>
                  <a:srgbClr val="008000"/>
                </a:solidFill>
              </a:rPr>
              <a:t>launchShinyApp</a:t>
            </a:r>
            <a:r>
              <a:rPr lang="en-US" sz="2000" b="1" dirty="0">
                <a:solidFill>
                  <a:srgbClr val="008000"/>
                </a:solidFill>
              </a:rPr>
              <a:t>()</a:t>
            </a:r>
            <a:endParaRPr lang="en-US" sz="2000" b="1" dirty="0" smtClean="0">
              <a:solidFill>
                <a:srgbClr val="008000"/>
              </a:solidFill>
            </a:endParaRPr>
          </a:p>
          <a:p>
            <a:r>
              <a:rPr lang="en-US" sz="2800" dirty="0" smtClean="0">
                <a:latin typeface="Arial"/>
                <a:cs typeface="Arial"/>
              </a:rPr>
              <a:t>Basic web version: </a:t>
            </a:r>
            <a:r>
              <a:rPr lang="en-US" sz="2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2800" dirty="0">
                <a:latin typeface="Arial"/>
                <a:cs typeface="Arial"/>
                <a:hlinkClick r:id="rId3"/>
              </a:rPr>
              <a:t>://kuppal.shinyapps.io/xmwas</a:t>
            </a:r>
            <a:r>
              <a:rPr lang="en-US" sz="2800" dirty="0" smtClean="0">
                <a:latin typeface="Arial"/>
                <a:cs typeface="Arial"/>
                <a:hlinkClick r:id="rId3"/>
              </a:rPr>
              <a:t>/</a:t>
            </a:r>
            <a:endParaRPr lang="en-US" sz="2800" dirty="0" smtClean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User manual</a:t>
            </a:r>
          </a:p>
          <a:p>
            <a:pPr lvl="1"/>
            <a:r>
              <a:rPr lang="en-US" dirty="0">
                <a:latin typeface="Arial"/>
                <a:cs typeface="Arial"/>
                <a:hlinkClick r:id="rId4"/>
              </a:rPr>
              <a:t>https://github.com/kuppal2/xMWAS/blob/master/example_manual_tutorial/xMWAS-manual.pdf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8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9586" cy="942602"/>
          </a:xfrm>
        </p:spPr>
        <p:txBody>
          <a:bodyPr>
            <a:noAutofit/>
          </a:bodyPr>
          <a:lstStyle/>
          <a:p>
            <a:r>
              <a:rPr lang="en-US" sz="3000" dirty="0" err="1" smtClean="0">
                <a:latin typeface="Arial"/>
                <a:cs typeface="Arial"/>
              </a:rPr>
              <a:t>xMWAS</a:t>
            </a:r>
            <a:r>
              <a:rPr lang="en-US" sz="3000" dirty="0" smtClean="0">
                <a:latin typeface="Arial"/>
                <a:cs typeface="Arial"/>
              </a:rPr>
              <a:t> installation</a:t>
            </a:r>
            <a:br>
              <a:rPr lang="en-US" sz="3000" dirty="0" smtClean="0">
                <a:latin typeface="Arial"/>
                <a:cs typeface="Arial"/>
              </a:rPr>
            </a:br>
            <a:r>
              <a:rPr lang="en-US" sz="3000" dirty="0" smtClean="0">
                <a:latin typeface="Arial"/>
                <a:cs typeface="Arial"/>
              </a:rPr>
              <a:t> instructions for Windows</a:t>
            </a:r>
            <a:br>
              <a:rPr lang="en-US" sz="3000" dirty="0" smtClean="0">
                <a:latin typeface="Arial"/>
                <a:cs typeface="Arial"/>
              </a:rPr>
            </a:br>
            <a:endParaRPr lang="en-US" sz="1800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6" y="1217240"/>
            <a:ext cx="8664550" cy="49089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600" dirty="0" smtClean="0">
                <a:latin typeface="Arial"/>
                <a:cs typeface="Arial"/>
              </a:rPr>
              <a:t>(Prerequisite: install R </a:t>
            </a:r>
            <a:r>
              <a:rPr lang="en-US" sz="2600" dirty="0" smtClean="0">
                <a:latin typeface="Arial"/>
                <a:cs typeface="Arial"/>
                <a:hlinkClick r:id="rId2"/>
              </a:rPr>
              <a:t>https</a:t>
            </a:r>
            <a:r>
              <a:rPr lang="en-US" sz="2600" dirty="0">
                <a:latin typeface="Arial"/>
                <a:cs typeface="Arial"/>
                <a:hlinkClick r:id="rId2"/>
              </a:rPr>
              <a:t>://cran.cnr.berkeley.edu/</a:t>
            </a:r>
            <a:r>
              <a:rPr lang="en-US" sz="2600" dirty="0" smtClean="0">
                <a:latin typeface="Arial"/>
                <a:cs typeface="Arial"/>
              </a:rPr>
              <a:t>)</a:t>
            </a:r>
          </a:p>
          <a:p>
            <a:pPr marL="0" indent="0">
              <a:buNone/>
            </a:pPr>
            <a:endParaRPr lang="en-US" sz="2600" dirty="0" smtClean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Launch R. Copy and paste the following command in R terminal to </a:t>
            </a:r>
            <a:r>
              <a:rPr lang="en-US" sz="2600" dirty="0">
                <a:latin typeface="Arial"/>
                <a:cs typeface="Arial"/>
              </a:rPr>
              <a:t>i</a:t>
            </a:r>
            <a:r>
              <a:rPr lang="en-US" sz="2600" dirty="0" smtClean="0">
                <a:latin typeface="Arial"/>
                <a:cs typeface="Arial"/>
              </a:rPr>
              <a:t>nstall dependencies</a:t>
            </a:r>
          </a:p>
          <a:p>
            <a:pPr marL="857250" lvl="2" indent="0">
              <a:buNone/>
            </a:pP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if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(!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quietly = TRUE)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 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version = 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3.8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,"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,dependencies=TRUE)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;</a:t>
            </a:r>
          </a:p>
          <a:p>
            <a:pPr marL="857250" lvl="2" indent="0">
              <a:buNone/>
            </a:pP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(c("devtools","WGCNA"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, "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snow","igraph","plyr","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plsgenomics",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,dependencies=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TRUE,type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="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binary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,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repos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=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http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://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cran.r-project.org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sz="2100" b="1" dirty="0" smtClean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Copy and paste the following command in R terminal to install </a:t>
            </a:r>
            <a:r>
              <a:rPr lang="en-US" sz="2600" dirty="0" err="1" smtClean="0">
                <a:latin typeface="Arial"/>
                <a:cs typeface="Arial"/>
              </a:rPr>
              <a:t>xMWAS</a:t>
            </a:r>
            <a:r>
              <a:rPr lang="en-US" sz="2600" dirty="0" smtClean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2100" b="1" dirty="0" smtClean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library(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")</a:t>
            </a:r>
          </a:p>
          <a:p>
            <a:pPr marL="914400" lvl="1" indent="-457200">
              <a:buFont typeface="+mj-lt"/>
              <a:buAutoNum type="arabicPeriod"/>
            </a:pPr>
            <a:endParaRPr lang="en-US" sz="1900" b="1" dirty="0" smtClean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29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9586" cy="1143000"/>
          </a:xfrm>
        </p:spPr>
        <p:txBody>
          <a:bodyPr>
            <a:noAutofit/>
          </a:bodyPr>
          <a:lstStyle/>
          <a:p>
            <a:r>
              <a:rPr lang="en-US" sz="3000" dirty="0" err="1" smtClean="0">
                <a:latin typeface="Arial"/>
                <a:cs typeface="Arial"/>
              </a:rPr>
              <a:t>xMWAS</a:t>
            </a:r>
            <a:r>
              <a:rPr lang="en-US" sz="3000" dirty="0" smtClean="0">
                <a:latin typeface="Arial"/>
                <a:cs typeface="Arial"/>
              </a:rPr>
              <a:t> installation</a:t>
            </a:r>
            <a:br>
              <a:rPr lang="en-US" sz="3000" dirty="0" smtClean="0">
                <a:latin typeface="Arial"/>
                <a:cs typeface="Arial"/>
              </a:rPr>
            </a:br>
            <a:r>
              <a:rPr lang="en-US" sz="3000" dirty="0" smtClean="0">
                <a:latin typeface="Arial"/>
                <a:cs typeface="Arial"/>
              </a:rPr>
              <a:t> instructions for Mac OS X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6" y="1600200"/>
            <a:ext cx="8404564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600" dirty="0" smtClean="0">
                <a:latin typeface="Arial"/>
                <a:cs typeface="Arial"/>
              </a:rPr>
              <a:t>Prerequisites: </a:t>
            </a:r>
          </a:p>
          <a:p>
            <a:r>
              <a:rPr lang="en-US" sz="2600" dirty="0">
                <a:latin typeface="Arial"/>
                <a:cs typeface="Arial"/>
              </a:rPr>
              <a:t>I</a:t>
            </a:r>
            <a:r>
              <a:rPr lang="en-US" sz="2600" dirty="0" smtClean="0">
                <a:latin typeface="Arial"/>
                <a:cs typeface="Arial"/>
              </a:rPr>
              <a:t>nstall </a:t>
            </a:r>
            <a:r>
              <a:rPr lang="en-US" sz="2600" dirty="0">
                <a:latin typeface="Arial"/>
                <a:cs typeface="Arial"/>
              </a:rPr>
              <a:t>R </a:t>
            </a:r>
            <a:r>
              <a:rPr lang="en-US" sz="2600" dirty="0">
                <a:latin typeface="Arial"/>
                <a:cs typeface="Arial"/>
                <a:hlinkClick r:id="rId2"/>
              </a:rPr>
              <a:t>https://cran.cnr.berkeley.edu</a:t>
            </a:r>
            <a:r>
              <a:rPr lang="en-US" sz="2600" dirty="0" smtClean="0">
                <a:latin typeface="Arial"/>
                <a:cs typeface="Arial"/>
                <a:hlinkClick r:id="rId2"/>
              </a:rPr>
              <a:t>/</a:t>
            </a:r>
            <a:endParaRPr lang="en-US" sz="2600" dirty="0" smtClean="0">
              <a:latin typeface="Arial"/>
              <a:cs typeface="Arial"/>
            </a:endParaRPr>
          </a:p>
          <a:p>
            <a:r>
              <a:rPr lang="en-US" sz="2600" dirty="0">
                <a:latin typeface="Arial"/>
                <a:cs typeface="Arial"/>
              </a:rPr>
              <a:t>Install </a:t>
            </a:r>
            <a:r>
              <a:rPr lang="en-US" sz="2600" dirty="0" err="1">
                <a:latin typeface="Arial"/>
                <a:cs typeface="Arial"/>
              </a:rPr>
              <a:t>Xquartz</a:t>
            </a:r>
            <a:r>
              <a:rPr lang="en-US" sz="2600" dirty="0">
                <a:latin typeface="Arial"/>
                <a:cs typeface="Arial"/>
              </a:rPr>
              <a:t>: </a:t>
            </a:r>
            <a:r>
              <a:rPr lang="en-US" sz="2600" dirty="0">
                <a:latin typeface="Arial"/>
                <a:cs typeface="Arial"/>
                <a:hlinkClick r:id="rId3"/>
              </a:rPr>
              <a:t>https://www.xquartz.org/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600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Arial"/>
                <a:cs typeface="Arial"/>
              </a:rPr>
              <a:t>Launch R. Copy and paste the following command in R terminal to install dependencies</a:t>
            </a:r>
          </a:p>
          <a:p>
            <a:pPr marL="857250" lvl="2" indent="0">
              <a:buNone/>
            </a:pP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if (!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quietly = TRUE)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 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version = "3.8"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"),dependencies=TRUE)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;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","WGCNA", "snow","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igraph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plyr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plsgenomics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TRUE,type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="binary", repos=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http://cran.r-project.org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sz="2100" b="1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Arial"/>
                <a:cs typeface="Arial"/>
              </a:rPr>
              <a:t>Copy and paste the following command in R terminal to install </a:t>
            </a:r>
            <a:r>
              <a:rPr lang="en-US" sz="2600" dirty="0" err="1">
                <a:latin typeface="Arial"/>
                <a:cs typeface="Arial"/>
              </a:rPr>
              <a:t>xMWAS</a:t>
            </a:r>
            <a:r>
              <a:rPr lang="en-US" sz="2600" dirty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21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library(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</a:p>
          <a:p>
            <a:pPr marL="914400" lvl="1" indent="-457200">
              <a:buFont typeface="+mj-lt"/>
              <a:buAutoNum type="arabicPeriod"/>
            </a:pPr>
            <a:endParaRPr lang="en-US" sz="1900" b="1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29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xMWAS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options:</a:t>
            </a:r>
          </a:p>
          <a:p>
            <a:pPr lvl="1"/>
            <a:r>
              <a:rPr lang="en-US" dirty="0" smtClean="0"/>
              <a:t>Launching the Shiny App using R/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Running the R script using R/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Using the website (only supports one user at </a:t>
            </a:r>
            <a:r>
              <a:rPr lang="en-US" dirty="0"/>
              <a:t>a time): https://</a:t>
            </a:r>
            <a:r>
              <a:rPr lang="en-US" dirty="0" err="1"/>
              <a:t>kuppal.shinyapps.io</a:t>
            </a:r>
            <a:r>
              <a:rPr lang="en-US" dirty="0"/>
              <a:t>/</a:t>
            </a:r>
            <a:r>
              <a:rPr lang="en-US" dirty="0" err="1"/>
              <a:t>xmwas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1411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 err="1" smtClean="0"/>
              <a:t>xMWAS</a:t>
            </a:r>
            <a:r>
              <a:rPr lang="en-US" dirty="0" smtClean="0"/>
              <a:t>: launching the shiny app locally using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4400" b="1" dirty="0" smtClean="0"/>
              <a:t>Option A: directly from </a:t>
            </a:r>
            <a:r>
              <a:rPr lang="en-US" sz="4400" b="1" dirty="0" err="1" smtClean="0"/>
              <a:t>GitHub</a:t>
            </a:r>
            <a:r>
              <a:rPr lang="en-US" sz="4400" b="1" dirty="0" smtClean="0"/>
              <a:t>; runs the latest version on </a:t>
            </a:r>
            <a:r>
              <a:rPr lang="en-US" sz="4400" b="1" dirty="0" err="1" smtClean="0"/>
              <a:t>GitHub</a:t>
            </a:r>
            <a:endParaRPr lang="en-US" sz="4400" b="1" dirty="0" smtClean="0"/>
          </a:p>
          <a:p>
            <a:pPr marL="0" indent="0">
              <a:buNone/>
            </a:pPr>
            <a:r>
              <a:rPr lang="en-US" sz="4400" b="1" dirty="0" smtClean="0"/>
              <a:t>	(#copy and paste the commands in green in R)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l</a:t>
            </a:r>
            <a:r>
              <a:rPr lang="en-US" sz="4400" dirty="0" smtClean="0">
                <a:solidFill>
                  <a:srgbClr val="008000"/>
                </a:solidFill>
              </a:rPr>
              <a:t>ibrary(shiny)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shiny::</a:t>
            </a:r>
            <a:r>
              <a:rPr lang="en-US" sz="4400" dirty="0" err="1">
                <a:solidFill>
                  <a:srgbClr val="008000"/>
                </a:solidFill>
              </a:rPr>
              <a:t>runGitHub</a:t>
            </a:r>
            <a:r>
              <a:rPr lang="en-US" sz="4400" dirty="0">
                <a:solidFill>
                  <a:srgbClr val="008000"/>
                </a:solidFill>
              </a:rPr>
              <a:t>('</a:t>
            </a:r>
            <a:r>
              <a:rPr lang="en-US" sz="4400" dirty="0" err="1">
                <a:solidFill>
                  <a:srgbClr val="008000"/>
                </a:solidFill>
              </a:rPr>
              <a:t>xMWAS</a:t>
            </a:r>
            <a:r>
              <a:rPr lang="en-US" sz="4400" dirty="0">
                <a:solidFill>
                  <a:srgbClr val="008000"/>
                </a:solidFill>
              </a:rPr>
              <a:t>', 'kuppal2',subdir="</a:t>
            </a:r>
            <a:r>
              <a:rPr lang="en-US" sz="4400" dirty="0" err="1">
                <a:solidFill>
                  <a:srgbClr val="008000"/>
                </a:solidFill>
              </a:rPr>
              <a:t>inst</a:t>
            </a:r>
            <a:r>
              <a:rPr lang="en-US" sz="4400" dirty="0">
                <a:solidFill>
                  <a:srgbClr val="008000"/>
                </a:solidFill>
              </a:rPr>
              <a:t>/</a:t>
            </a:r>
            <a:r>
              <a:rPr lang="en-US" sz="4400" dirty="0" err="1">
                <a:solidFill>
                  <a:srgbClr val="008000"/>
                </a:solidFill>
              </a:rPr>
              <a:t>shinyapp</a:t>
            </a:r>
            <a:r>
              <a:rPr lang="en-US" sz="4400" dirty="0">
                <a:solidFill>
                  <a:srgbClr val="008000"/>
                </a:solidFill>
              </a:rPr>
              <a:t>/"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lvl="1"/>
            <a:endParaRPr lang="en-US" sz="4400" dirty="0"/>
          </a:p>
          <a:p>
            <a:r>
              <a:rPr lang="en-US" sz="4400" b="1" dirty="0" smtClean="0">
                <a:solidFill>
                  <a:srgbClr val="000000"/>
                </a:solidFill>
              </a:rPr>
              <a:t>Option B: launch from within </a:t>
            </a:r>
            <a:r>
              <a:rPr lang="en-US" sz="4400" b="1" dirty="0" err="1" smtClean="0">
                <a:solidFill>
                  <a:srgbClr val="000000"/>
                </a:solidFill>
              </a:rPr>
              <a:t>xMWAS</a:t>
            </a:r>
            <a:r>
              <a:rPr lang="en-US" sz="4400" b="1" dirty="0" smtClean="0">
                <a:solidFill>
                  <a:srgbClr val="000000"/>
                </a:solidFill>
              </a:rPr>
              <a:t> version installed on the computer</a:t>
            </a:r>
            <a:endParaRPr lang="en-US" sz="4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4400" dirty="0" smtClean="0">
                <a:solidFill>
                  <a:srgbClr val="008000"/>
                </a:solidFill>
              </a:rPr>
              <a:t>library(</a:t>
            </a:r>
            <a:r>
              <a:rPr lang="en-US" sz="4400" dirty="0" err="1" smtClean="0">
                <a:solidFill>
                  <a:srgbClr val="008000"/>
                </a:solidFill>
              </a:rPr>
              <a:t>xMWAS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rgbClr val="008000"/>
                </a:solidFill>
              </a:rPr>
              <a:t>	</a:t>
            </a:r>
            <a:r>
              <a:rPr lang="en-US" sz="4400" dirty="0" err="1" smtClean="0">
                <a:solidFill>
                  <a:srgbClr val="008000"/>
                </a:solidFill>
              </a:rPr>
              <a:t>launchShinyApp</a:t>
            </a:r>
            <a:r>
              <a:rPr lang="en-US" sz="4400" dirty="0">
                <a:solidFill>
                  <a:srgbClr val="008000"/>
                </a:solidFill>
              </a:rPr>
              <a:t>(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666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Input data format (more details under “Help and Support”)</a:t>
            </a: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719356"/>
              </p:ext>
            </p:extLst>
          </p:nvPr>
        </p:nvGraphicFramePr>
        <p:xfrm>
          <a:off x="725693" y="4990944"/>
          <a:ext cx="4333225" cy="1237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/>
                <a:gridCol w="866645"/>
                <a:gridCol w="866645"/>
                <a:gridCol w="866645"/>
                <a:gridCol w="866645"/>
              </a:tblGrid>
              <a:tr h="1555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 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90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5559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2742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q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50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09129"/>
              </p:ext>
            </p:extLst>
          </p:nvPr>
        </p:nvGraphicFramePr>
        <p:xfrm>
          <a:off x="725692" y="2299482"/>
          <a:ext cx="433322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/>
                <a:gridCol w="866645"/>
                <a:gridCol w="866645"/>
                <a:gridCol w="866645"/>
                <a:gridCol w="866645"/>
              </a:tblGrid>
              <a:tr h="1720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 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 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 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90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17209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</a:t>
                      </a:r>
                      <a:r>
                        <a:rPr lang="en-US" sz="1000" baseline="0" dirty="0" smtClean="0">
                          <a:latin typeface="Arial"/>
                        </a:rPr>
                        <a:t> p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50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30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20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09179" y="1602313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</a:rPr>
              <a:t>Metabolomics data</a:t>
            </a:r>
          </a:p>
          <a:p>
            <a:pPr algn="ctr"/>
            <a:r>
              <a:rPr lang="en-US" dirty="0" smtClean="0">
                <a:latin typeface="Arial"/>
              </a:rPr>
              <a:t>(p metabolites x n subjects)</a:t>
            </a:r>
            <a:endParaRPr lang="en-US" dirty="0"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8706" y="4305977"/>
            <a:ext cx="358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</a:rPr>
              <a:t>Transcriptomics</a:t>
            </a:r>
            <a:r>
              <a:rPr lang="en-US" dirty="0" smtClean="0">
                <a:latin typeface="Arial"/>
              </a:rPr>
              <a:t> data</a:t>
            </a:r>
          </a:p>
          <a:p>
            <a:pPr algn="ctr"/>
            <a:r>
              <a:rPr lang="en-US" dirty="0" smtClean="0">
                <a:latin typeface="Arial"/>
              </a:rPr>
              <a:t>(q genes x n subjects)</a:t>
            </a:r>
          </a:p>
          <a:p>
            <a:pPr algn="ctr"/>
            <a:r>
              <a:rPr lang="en-US" dirty="0" smtClean="0">
                <a:latin typeface="Arial"/>
              </a:rPr>
              <a:t>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512320"/>
              </p:ext>
            </p:extLst>
          </p:nvPr>
        </p:nvGraphicFramePr>
        <p:xfrm>
          <a:off x="5784573" y="2582334"/>
          <a:ext cx="1593116" cy="2066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6558"/>
                <a:gridCol w="796558"/>
              </a:tblGrid>
              <a:tr h="307053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Class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Control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Control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070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SubjectN-1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Tumor 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"/>
                        </a:rPr>
                        <a:t>SubjectN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Tumor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58919" y="2074641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</a:rPr>
              <a:t>Class labels file</a:t>
            </a:r>
          </a:p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and Support page</a:t>
            </a:r>
            <a:endParaRPr lang="en-US" dirty="0"/>
          </a:p>
        </p:txBody>
      </p:sp>
      <p:pic>
        <p:nvPicPr>
          <p:cNvPr id="4" name="Content Placeholder 3" descr="Screen Shot 2019-04-19 at 9.35.2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6003" r="10905" b="9223"/>
          <a:stretch/>
        </p:blipFill>
        <p:spPr>
          <a:xfrm>
            <a:off x="270934" y="1820334"/>
            <a:ext cx="7027333" cy="4360333"/>
          </a:xfrm>
        </p:spPr>
      </p:pic>
    </p:spTree>
    <p:extLst>
      <p:ext uri="{BB962C8B-B14F-4D97-AF65-F5344CB8AC3E}">
        <p14:creationId xmlns:p14="http://schemas.microsoft.com/office/powerpoint/2010/main" val="368103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</TotalTime>
  <Words>1470</Words>
  <Application>Microsoft Macintosh PowerPoint</Application>
  <PresentationFormat>On-screen Show (4:3)</PresentationFormat>
  <Paragraphs>219</Paragraphs>
  <Slides>26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Worksheet</vt:lpstr>
      <vt:lpstr>Installing and running xMWAS</vt:lpstr>
      <vt:lpstr> xMWAS: a data-driven integration and differential network analysis (Uppal 2018, Bioinformatics) URL: https://kuppal.shinyapps.io/xmwas/ R package: https://github.com/kuppal2/xMWAS  </vt:lpstr>
      <vt:lpstr>Software availability</vt:lpstr>
      <vt:lpstr>xMWAS installation  instructions for Windows </vt:lpstr>
      <vt:lpstr>xMWAS installation  instructions for Mac OS X</vt:lpstr>
      <vt:lpstr>Running xMWAS</vt:lpstr>
      <vt:lpstr>1. xMWAS: launching the shiny app locally using R</vt:lpstr>
      <vt:lpstr>Input data format (more details under “Help and Support”)</vt:lpstr>
      <vt:lpstr>Help and Support page</vt:lpstr>
      <vt:lpstr>PowerPoint Presentation</vt:lpstr>
      <vt:lpstr>Step 1. Upload data files</vt:lpstr>
      <vt:lpstr>Use example dataset  (click on “More options” -&gt; set Use example data to “True”)</vt:lpstr>
      <vt:lpstr>Step 2. Data preprocessing and filtering</vt:lpstr>
      <vt:lpstr>Step 3. Set parameters for integration and association analysis </vt:lpstr>
      <vt:lpstr>Step 4. Select method for centrality analysis</vt:lpstr>
      <vt:lpstr>Step 6. Click on “Start processing”</vt:lpstr>
      <vt:lpstr>Download results</vt:lpstr>
      <vt:lpstr>xMWAS output</vt:lpstr>
      <vt:lpstr>Input Parameters</vt:lpstr>
      <vt:lpstr>Description of output: Readme.txt</vt:lpstr>
      <vt:lpstr>Network graphs</vt:lpstr>
      <vt:lpstr>Community detection and centrality analysis</vt:lpstr>
      <vt:lpstr>Pairwise results – X&lt;-&gt;Y, X&lt;-&gt;Z, Y&lt;-&gt;Z</vt:lpstr>
      <vt:lpstr>2. Running the R script</vt:lpstr>
      <vt:lpstr>R script for xMWAS using the example dataset (URL: https://github.com/kuppal2/xMWAS/blob/master/example_manual_tutorial/example_xmwas_runscript_v0.55.R)</vt:lpstr>
      <vt:lpstr>xMWAS output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xMWAS</dc:title>
  <dc:subject/>
  <dc:creator>karan</dc:creator>
  <cp:keywords/>
  <dc:description/>
  <cp:lastModifiedBy>karan</cp:lastModifiedBy>
  <cp:revision>21</cp:revision>
  <dcterms:created xsi:type="dcterms:W3CDTF">2019-04-22T18:06:16Z</dcterms:created>
  <dcterms:modified xsi:type="dcterms:W3CDTF">2019-04-25T16:45:22Z</dcterms:modified>
  <cp:category/>
</cp:coreProperties>
</file>